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9" r:id="rId2"/>
    <p:sldId id="257" r:id="rId3"/>
    <p:sldId id="258" r:id="rId4"/>
    <p:sldId id="292" r:id="rId5"/>
    <p:sldId id="278" r:id="rId6"/>
    <p:sldId id="279" r:id="rId7"/>
    <p:sldId id="291" r:id="rId8"/>
    <p:sldId id="293" r:id="rId9"/>
    <p:sldId id="297" r:id="rId10"/>
    <p:sldId id="290" r:id="rId11"/>
    <p:sldId id="294" r:id="rId12"/>
    <p:sldId id="259" r:id="rId13"/>
    <p:sldId id="260" r:id="rId14"/>
    <p:sldId id="281" r:id="rId15"/>
    <p:sldId id="261" r:id="rId16"/>
    <p:sldId id="296" r:id="rId17"/>
    <p:sldId id="284" r:id="rId18"/>
    <p:sldId id="262" r:id="rId19"/>
    <p:sldId id="285" r:id="rId20"/>
    <p:sldId id="273" r:id="rId21"/>
    <p:sldId id="263" r:id="rId22"/>
    <p:sldId id="265" r:id="rId23"/>
    <p:sldId id="274" r:id="rId24"/>
    <p:sldId id="264" r:id="rId25"/>
    <p:sldId id="266" r:id="rId26"/>
    <p:sldId id="286" r:id="rId27"/>
    <p:sldId id="280" r:id="rId28"/>
    <p:sldId id="295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D250D-3881-4830-9DF2-00C976F892AA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E61C7-C8A8-494B-A178-F72570A18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E61C7-C8A8-494B-A178-F72570A18E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0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0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2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28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1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8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2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85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0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7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23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30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3D96-894A-43B7-9913-97D40CEF8367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2F66-A9DB-499E-BCAF-C4DCD1EB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99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ocFDId2lHY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etmoving.tas.gov.au/data/assetsfile/0003/45048Fitness_Australia_cardiovascular_exercise_prescription_for_healthy_adults1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8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800" y="2643576"/>
            <a:ext cx="5207000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88" dirty="0">
                <a:solidFill>
                  <a:schemeClr val="bg1"/>
                </a:solidFill>
                <a:latin typeface="Gill Sans"/>
                <a:cs typeface="Gill Sans"/>
              </a:rPr>
              <a:t>WELCOME TO TLS WEIGHT </a:t>
            </a:r>
            <a:r>
              <a:rPr lang="en-US" sz="2288" dirty="0" smtClean="0">
                <a:solidFill>
                  <a:schemeClr val="bg1"/>
                </a:solidFill>
                <a:latin typeface="Gill Sans"/>
                <a:cs typeface="Gill Sans"/>
              </a:rPr>
              <a:t>MANAGEMENT</a:t>
            </a:r>
            <a:endParaRPr lang="en-US" sz="2288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9800" y="3198401"/>
            <a:ext cx="5207000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3" dirty="0">
                <a:solidFill>
                  <a:schemeClr val="bg1"/>
                </a:solidFill>
                <a:latin typeface="Gill Sans SemiBold"/>
                <a:cs typeface="Gill Sans SemiBold"/>
              </a:rPr>
              <a:t>SOLUTION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42454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402" r="22680"/>
          <a:stretch/>
        </p:blipFill>
        <p:spPr>
          <a:xfrm>
            <a:off x="8511230" y="4568946"/>
            <a:ext cx="1648770" cy="2188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" r="35216"/>
          <a:stretch/>
        </p:blipFill>
        <p:spPr>
          <a:xfrm>
            <a:off x="6950237" y="4444280"/>
            <a:ext cx="1581252" cy="2338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42" y="1934457"/>
            <a:ext cx="4996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Isotonix Isochrome*: </a:t>
            </a:r>
          </a:p>
          <a:p>
            <a:pPr lvl="0"/>
            <a:r>
              <a:rPr lang="en-GB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This 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distinctive combination of essential compounds provides nutrients that can help to support healthy blood sugar </a:t>
            </a:r>
            <a:r>
              <a:rPr lang="en-GB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maintenance, energy 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and improve the success of most weight-management </a:t>
            </a:r>
            <a:r>
              <a:rPr lang="en-GB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programs.</a:t>
            </a:r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 </a:t>
            </a:r>
          </a:p>
          <a:p>
            <a:pPr algn="ctr"/>
            <a:endParaRPr lang="en-US" sz="2400" i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803052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5465" y="803053"/>
            <a:ext cx="4607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ill Sans"/>
              </a:rPr>
              <a:t>WHY ARE THE RECOMMENDED SUPPLEMENTS BENEFICIAL?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20" y="857239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</a:t>
            </a:r>
            <a:r>
              <a:rPr lang="en-US" sz="32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CHALLENGE: PHASE 2</a:t>
            </a:r>
            <a:endParaRPr lang="en-US" sz="32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52014" y="198864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5370" y="1988644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986" y="1934457"/>
            <a:ext cx="6146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TLS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Nutrition Shakes: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  </a:t>
            </a:r>
            <a:endParaRPr lang="en-US" sz="2400" i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ea typeface="Calibri" panose="020F0502020204030204" pitchFamily="34" charset="0"/>
              <a:cs typeface="Tahoma" panose="020B0604030504040204" pitchFamily="34" charset="0"/>
            </a:endParaRPr>
          </a:p>
          <a:p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These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delicious chocolate and vanilla shakes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Verdana" panose="020B0604030504040204" pitchFamily="34" charset="0"/>
              </a:rPr>
              <a:t>are formulated to deliver an optimal balance of protein, carbohydrates and fats in every serving.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TLS Nutrition Shakes are perfect for anyone who finds it difficult to get the recommended daily amount of </a:t>
            </a:r>
            <a:r>
              <a:rPr lang="en-US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fibre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and protein. </a:t>
            </a:r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6" y="17034"/>
            <a:ext cx="4546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Note: Isochrome serving size and bottle may have changed.*</a:t>
            </a:r>
            <a:endParaRPr lang="en-US" sz="1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8"/>
          <a:stretch/>
        </p:blipFill>
        <p:spPr bwMode="auto">
          <a:xfrm>
            <a:off x="2406152" y="4603486"/>
            <a:ext cx="2482794" cy="215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6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r="28016" b="7843"/>
          <a:stretch/>
        </p:blipFill>
        <p:spPr bwMode="auto">
          <a:xfrm>
            <a:off x="8152327" y="4031340"/>
            <a:ext cx="1326524" cy="282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803052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5465" y="803053"/>
            <a:ext cx="4607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ill Sans"/>
              </a:rPr>
              <a:t>WHY ARE THE RECOMMENDED SUPPLEMENTS BENEFICIAL?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088" y="2012508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505" y="844580"/>
            <a:ext cx="5378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Gill Sans SemiBold"/>
                <a:cs typeface="Gill Sans SemiBold"/>
              </a:rPr>
              <a:t>TLS 21 </a:t>
            </a:r>
            <a:r>
              <a:rPr lang="en-US" sz="30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DAY CHALLENGE: PHASE 1&amp; 2</a:t>
            </a:r>
            <a:endParaRPr lang="en-US" sz="30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0079" y="1978583"/>
            <a:ext cx="4276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Isotonix </a:t>
            </a:r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OPC-3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:</a:t>
            </a:r>
          </a:p>
          <a:p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This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powerful antioxidant with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Arial" panose="020B0604020202020204" pitchFamily="34" charset="0"/>
              </a:rPr>
              <a:t>Pycnogenol®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Arial" panose="020B0604020202020204" pitchFamily="34" charset="0"/>
              </a:rPr>
              <a:t>helps fight oxidation and free radicals in the body. </a:t>
            </a:r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0820" y="197858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700" y="1886174"/>
            <a:ext cx="58640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Isotonix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Multivitamin</a:t>
            </a:r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:</a:t>
            </a:r>
          </a:p>
          <a:p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GillSans-Light"/>
              </a:rPr>
              <a:t>It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Arial" panose="020B0604020202020204" pitchFamily="34" charset="0"/>
              </a:rPr>
              <a:t>delivers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100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percent or more of the daily value of many essential vitamins and minerals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Arial" panose="020B0604020202020204" pitchFamily="34" charset="0"/>
              </a:rPr>
              <a:t>It also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Lucida Sans Unicode" panose="020B0602030504020204" pitchFamily="34" charset="0"/>
              </a:rPr>
              <a:t>contains vitamins that support the body’s ability to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Lucida Sans Unicode" panose="020B0602030504020204" pitchFamily="34" charset="0"/>
              </a:rPr>
              <a:t>help with metabolism and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conversion of food into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energy.</a:t>
            </a:r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2487" y="1978583"/>
            <a:ext cx="3777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	</a:t>
            </a:r>
            <a:r>
              <a:rPr lang="en-GB" sz="2000" dirty="0">
                <a:latin typeface="Gill Sans"/>
              </a:rPr>
              <a:t>	</a:t>
            </a:r>
            <a:endParaRPr lang="en-GB" sz="20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28305"/>
          <a:stretch/>
        </p:blipFill>
        <p:spPr>
          <a:xfrm>
            <a:off x="2627769" y="3942980"/>
            <a:ext cx="1465086" cy="27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9" y="656168"/>
            <a:ext cx="2868083" cy="1460499"/>
          </a:xfrm>
          <a:prstGeom prst="rect">
            <a:avLst/>
          </a:prstGeom>
          <a:solidFill>
            <a:srgbClr val="69BCE9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857239"/>
            <a:ext cx="2868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4327" y="920517"/>
            <a:ext cx="2984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21 DAY CHALLENGE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SUPPORT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935" y="2570868"/>
            <a:ext cx="11311615" cy="272670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69BCE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447" y="3246747"/>
            <a:ext cx="277889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TLS 21 Day Challenge Guide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4277" y="4353908"/>
            <a:ext cx="248694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404040"/>
                </a:solidFill>
                <a:latin typeface="Gill Sans"/>
                <a:cs typeface="Gill Sans"/>
              </a:rPr>
              <a:t> </a:t>
            </a:r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Tracking Sheet</a:t>
            </a:r>
          </a:p>
        </p:txBody>
      </p:sp>
      <p:sp>
        <p:nvSpPr>
          <p:cNvPr id="21" name="Rectangle 20"/>
          <p:cNvSpPr/>
          <p:nvPr/>
        </p:nvSpPr>
        <p:spPr>
          <a:xfrm rot="5400000">
            <a:off x="5950397" y="3120171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5400000">
            <a:off x="9528362" y="3149380"/>
            <a:ext cx="60969" cy="2343573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001" y="3223880"/>
            <a:ext cx="248694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4040"/>
                </a:solidFill>
                <a:latin typeface="Gill Sans"/>
                <a:cs typeface="Gill Sans"/>
              </a:rPr>
              <a:t> </a:t>
            </a:r>
            <a:r>
              <a:rPr lang="en-US" sz="2667" dirty="0" smtClean="0">
                <a:solidFill>
                  <a:srgbClr val="404040"/>
                </a:solidFill>
                <a:latin typeface="Gill Sans"/>
                <a:cs typeface="Gill Sans"/>
              </a:rPr>
              <a:t>Coaches Training Guide</a:t>
            </a:r>
            <a:endParaRPr lang="en-US" sz="2667" dirty="0">
              <a:solidFill>
                <a:srgbClr val="404040"/>
              </a:solidFill>
              <a:latin typeface="Gill Sans"/>
              <a:cs typeface="Gill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56433" y="4384370"/>
            <a:ext cx="28608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404040"/>
                </a:solidFill>
                <a:latin typeface="Gill Sans"/>
                <a:cs typeface="Gill Sans"/>
              </a:rPr>
              <a:t> </a:t>
            </a:r>
            <a:r>
              <a:rPr lang="en-US" sz="2667" dirty="0" smtClean="0">
                <a:solidFill>
                  <a:srgbClr val="404040"/>
                </a:solidFill>
                <a:latin typeface="Gill Sans"/>
                <a:cs typeface="Gill Sans"/>
              </a:rPr>
              <a:t>Recommended </a:t>
            </a:r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Supplements</a:t>
            </a:r>
          </a:p>
        </p:txBody>
      </p:sp>
      <p:sp>
        <p:nvSpPr>
          <p:cNvPr id="25" name="Rectangle 24"/>
          <p:cNvSpPr/>
          <p:nvPr/>
        </p:nvSpPr>
        <p:spPr>
          <a:xfrm rot="5400000">
            <a:off x="4598375" y="1912042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5400000">
            <a:off x="7498474" y="1908053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31395" y="3229509"/>
            <a:ext cx="24869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404040"/>
                </a:solidFill>
                <a:latin typeface="Gill Sans"/>
                <a:cs typeface="Gill Sans"/>
              </a:rPr>
              <a:t> </a:t>
            </a:r>
            <a:r>
              <a:rPr lang="en-US" sz="2667" dirty="0" smtClean="0">
                <a:solidFill>
                  <a:srgbClr val="404040"/>
                </a:solidFill>
                <a:latin typeface="Gill Sans"/>
                <a:cs typeface="Gill Sans"/>
              </a:rPr>
              <a:t>Videos</a:t>
            </a:r>
            <a:endParaRPr lang="en-US" sz="2400" dirty="0">
              <a:solidFill>
                <a:srgbClr val="404040"/>
              </a:solidFill>
              <a:latin typeface="Gill Sans"/>
              <a:cs typeface="Gill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15374" y="4440819"/>
            <a:ext cx="2486943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4040"/>
                </a:solidFill>
                <a:latin typeface="Gill Sans"/>
                <a:cs typeface="Gill Sans"/>
              </a:rPr>
              <a:t> </a:t>
            </a:r>
            <a:r>
              <a:rPr lang="en-US" sz="2670" dirty="0" smtClean="0">
                <a:solidFill>
                  <a:srgbClr val="404040"/>
                </a:solidFill>
                <a:latin typeface="Gill Sans"/>
                <a:cs typeface="Gill Sans"/>
              </a:rPr>
              <a:t>FAQs </a:t>
            </a:r>
            <a:endParaRPr lang="en-US" sz="2670" dirty="0">
              <a:solidFill>
                <a:srgbClr val="404040"/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1698275" y="1916154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94838" y="3246747"/>
            <a:ext cx="2486943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70" dirty="0" smtClean="0">
                <a:solidFill>
                  <a:srgbClr val="404040"/>
                </a:solidFill>
                <a:latin typeface="Gill Sans"/>
                <a:cs typeface="Gill Sans"/>
              </a:rPr>
              <a:t>Infographics</a:t>
            </a:r>
            <a:endParaRPr lang="en-US" sz="2670" dirty="0">
              <a:solidFill>
                <a:srgbClr val="404040"/>
              </a:solidFill>
              <a:latin typeface="Gill Sans"/>
              <a:cs typeface="Gill Sans"/>
            </a:endParaRPr>
          </a:p>
        </p:txBody>
      </p:sp>
      <p:sp>
        <p:nvSpPr>
          <p:cNvPr id="31" name="Rectangle 30"/>
          <p:cNvSpPr/>
          <p:nvPr/>
        </p:nvSpPr>
        <p:spPr>
          <a:xfrm rot="5400000">
            <a:off x="2338563" y="3120171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5400000">
            <a:off x="10270608" y="1908054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95437" y="3172557"/>
            <a:ext cx="2486943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70" dirty="0">
                <a:solidFill>
                  <a:srgbClr val="404040"/>
                </a:solidFill>
                <a:latin typeface="Gill Sans"/>
                <a:cs typeface="Gill Sans"/>
              </a:rPr>
              <a:t>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400" y="3076786"/>
            <a:ext cx="3313153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505A5D"/>
                </a:solidFill>
                <a:latin typeface="Gill Sans"/>
              </a:rPr>
              <a:t>ANY UNFRANCHISE</a:t>
            </a:r>
          </a:p>
          <a:p>
            <a:r>
              <a:rPr lang="en-US" sz="2667" i="1" dirty="0">
                <a:solidFill>
                  <a:srgbClr val="505A5D"/>
                </a:solidFill>
                <a:latin typeface="Gill Sans"/>
              </a:rPr>
              <a:t>OWNER CAN SELL THE CHALLENGE!</a:t>
            </a:r>
            <a:endParaRPr lang="en-US" sz="4800" i="1" dirty="0">
              <a:solidFill>
                <a:srgbClr val="69BCE9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803052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5467" y="803052"/>
            <a:ext cx="2592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WHO CAN SELL THE 21 DAY CHALLENGE?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5673" y="301964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6116" y="3076785"/>
            <a:ext cx="2943749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505A5D"/>
                </a:solidFill>
                <a:latin typeface="Gill Sans"/>
                <a:cs typeface="Gill Sans"/>
              </a:rPr>
              <a:t>PREVIOUS KNOWLEDGE OF TLS IS NOT REQUIRED</a:t>
            </a:r>
            <a:endParaRPr lang="en-US" sz="4800" i="1" dirty="0">
              <a:solidFill>
                <a:srgbClr val="505A5D"/>
              </a:solidFill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64594" y="3019643"/>
            <a:ext cx="60959" cy="128825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0259" y="3076786"/>
            <a:ext cx="4424741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505A5D"/>
                </a:solidFill>
                <a:latin typeface="Gill Sans"/>
              </a:rPr>
              <a:t>WHETHER YOU’RE A NEW MARKET </a:t>
            </a:r>
            <a:r>
              <a:rPr lang="en-US" sz="2667" i="1" dirty="0" smtClean="0">
                <a:solidFill>
                  <a:srgbClr val="505A5D"/>
                </a:solidFill>
                <a:latin typeface="Gill Sans"/>
              </a:rPr>
              <a:t>AUSTRALIA </a:t>
            </a:r>
            <a:r>
              <a:rPr lang="en-US" sz="2667" i="1" dirty="0">
                <a:solidFill>
                  <a:srgbClr val="505A5D"/>
                </a:solidFill>
                <a:latin typeface="Gill Sans"/>
              </a:rPr>
              <a:t>UFO OR A TLS EXPERT </a:t>
            </a:r>
            <a:r>
              <a:rPr lang="en-US" sz="2667" i="1" dirty="0">
                <a:solidFill>
                  <a:srgbClr val="505A5D"/>
                </a:solidFill>
                <a:latin typeface="Gill Sans"/>
                <a:cs typeface="Times New Roman" panose="02020603050405020304" pitchFamily="18" charset="0"/>
              </a:rPr>
              <a:t>—</a:t>
            </a:r>
            <a:r>
              <a:rPr lang="en-US" sz="2667" i="1" dirty="0">
                <a:solidFill>
                  <a:srgbClr val="505A5D"/>
                </a:solidFill>
                <a:latin typeface="Gill Sans"/>
              </a:rPr>
              <a:t>YOU’RE ALL QUALIFIED!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58737" y="301964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20" y="857239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172" y="2063448"/>
            <a:ext cx="10593139" cy="341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Selling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</a:t>
            </a:r>
            <a:r>
              <a:rPr lang="en-US" sz="2800" dirty="0">
                <a:solidFill>
                  <a:srgbClr val="00B0F0"/>
                </a:solidFill>
                <a:latin typeface="Gill Sans"/>
              </a:rPr>
              <a:t>TLS 21 Day Challenge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is as clear-cut as the Challenge itself.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After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selling the kits you can let customers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do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Challenge on their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own! Alternatively,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you can set up a </a:t>
            </a:r>
            <a:r>
              <a:rPr lang="en-US" sz="2800" dirty="0">
                <a:solidFill>
                  <a:srgbClr val="00B0F0"/>
                </a:solidFill>
                <a:latin typeface="Gill Sans"/>
              </a:rPr>
              <a:t>Challenge group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with multiple customers starting together, or you can simply </a:t>
            </a:r>
            <a:r>
              <a:rPr lang="en-US" sz="2800" dirty="0">
                <a:solidFill>
                  <a:srgbClr val="00B0F0"/>
                </a:solidFill>
                <a:latin typeface="Gill Sans"/>
              </a:rPr>
              <a:t>follow up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with your customers throughout their Challenge. You may decide to take the Challenge yourself, </a:t>
            </a:r>
            <a:r>
              <a:rPr lang="en-US" sz="2800" dirty="0">
                <a:solidFill>
                  <a:srgbClr val="00B0F0"/>
                </a:solidFill>
                <a:latin typeface="Gill Sans"/>
              </a:rPr>
              <a:t>take it with your customers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, or choose to simply sell the challenge kits without partaking— </a:t>
            </a:r>
            <a:r>
              <a:rPr lang="en-US" sz="2800" dirty="0">
                <a:solidFill>
                  <a:srgbClr val="00B0F0"/>
                </a:solidFill>
                <a:latin typeface="Gill Sans"/>
              </a:rPr>
              <a:t>it’s really up to you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!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5651" y="557395"/>
            <a:ext cx="3779097" cy="1026583"/>
          </a:xfrm>
          <a:prstGeom prst="rect">
            <a:avLst/>
          </a:prstGeom>
          <a:solidFill>
            <a:srgbClr val="69BCE9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8349" y="716743"/>
            <a:ext cx="3435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HOW DO I SELL THE 21 DAY CHALLENGE?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8" y="656169"/>
            <a:ext cx="3779097" cy="1026583"/>
          </a:xfrm>
          <a:prstGeom prst="rect">
            <a:avLst/>
          </a:prstGeom>
          <a:solidFill>
            <a:srgbClr val="69BCE9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918" y="3724148"/>
            <a:ext cx="2529792" cy="185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PURCHASE</a:t>
            </a:r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 </a:t>
            </a:r>
          </a:p>
          <a:p>
            <a:pPr algn="ctr"/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TLS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21 DAY </a:t>
            </a:r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CHALLENGE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KITS FOR YOUR INVENTORY </a:t>
            </a:r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ON </a:t>
            </a:r>
            <a:r>
              <a:rPr lang="en-US" sz="1867" b="1" dirty="0" smtClean="0">
                <a:solidFill>
                  <a:srgbClr val="69BCE9"/>
                </a:solidFill>
                <a:latin typeface="Gill Sans"/>
                <a:cs typeface="Gill Sans"/>
              </a:rPr>
              <a:t>SHOP.COM.AU</a:t>
            </a:r>
            <a:endParaRPr lang="en-US" sz="1867" b="1" dirty="0">
              <a:solidFill>
                <a:srgbClr val="69BCE9"/>
              </a:solidFill>
              <a:latin typeface="Gill Sans"/>
              <a:cs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0631" y="3709013"/>
            <a:ext cx="2337981" cy="156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PROMOTE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 </a:t>
            </a:r>
            <a:endParaRPr lang="en-US" sz="1867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  <a:p>
            <a:pPr algn="ctr"/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ON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SOCIAL MEDIA WITH OUR VIDEOS, IMAGES AND BLOG POSTS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23400" y="3709013"/>
            <a:ext cx="2208937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SECURE</a:t>
            </a:r>
            <a:r>
              <a:rPr 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CUSTOMERS AND ASK FOR THE ORDER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46246" y="3719275"/>
            <a:ext cx="1882853" cy="156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SELL</a:t>
            </a:r>
            <a:r>
              <a:rPr 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 </a:t>
            </a:r>
            <a:endParaRPr lang="en-US" sz="2133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  <a:p>
            <a:pPr algn="ctr"/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THE TLS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21 DAY </a:t>
            </a:r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CHALLENGE KITS</a:t>
            </a:r>
            <a:endParaRPr lang="en-US" sz="1867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1786" y="2658739"/>
            <a:ext cx="1895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Gill Sans SemiBold"/>
                <a:cs typeface="Gill Sans SemiBold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53593" y="2671311"/>
            <a:ext cx="1895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Gill Sans SemiBold"/>
                <a:cs typeface="Gill Sans SemiBold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23400" y="2670685"/>
            <a:ext cx="1895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Gill Sans SemiBold"/>
                <a:cs typeface="Gill Sans SemiBold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86653" y="2631795"/>
            <a:ext cx="1895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Gill Sans SemiBold"/>
                <a:cs typeface="Gill Sans SemiBold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16891" y="2685607"/>
            <a:ext cx="1895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Gill Sans SemiBold"/>
                <a:cs typeface="Gill Sans SemiBold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9996" y="760067"/>
            <a:ext cx="3435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HOW DO I SELL THE 21 DAY CHALLENGE?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6401" y="2118767"/>
            <a:ext cx="103648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69BCE9">
                    <a:alpha val="47000"/>
                  </a:srgbClr>
                </a:solidFill>
                <a:latin typeface="Gill Sans"/>
                <a:cs typeface="Gill Sans"/>
              </a:rPr>
              <a:t>GET CUSTOMERS TO COMMIT TO GET FIT IN JUST 21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80009" y="3709012"/>
            <a:ext cx="2020988" cy="156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SHARE </a:t>
            </a:r>
          </a:p>
          <a:p>
            <a:pPr algn="ctr"/>
            <a:r>
              <a:rPr lang="en-US" sz="18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YOUR CUSTOMERS’ SUCCESSES WITH 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406"/>
            <a:ext cx="12192000" cy="45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800" y="2837865"/>
            <a:ext cx="5207000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88" dirty="0">
                <a:solidFill>
                  <a:schemeClr val="bg1"/>
                </a:solidFill>
                <a:latin typeface="Gill Sans"/>
                <a:cs typeface="Gill Sans"/>
              </a:rPr>
              <a:t>BE SOCIAL, BE CONNECTED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9800" y="3002725"/>
            <a:ext cx="5207000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3" dirty="0">
                <a:solidFill>
                  <a:schemeClr val="bg1"/>
                </a:solidFill>
                <a:latin typeface="Gill Sans SemiBold"/>
                <a:cs typeface="Gill Sans SemiBold"/>
              </a:rPr>
              <a:t>SHARE TLS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04105" y="2637780"/>
            <a:ext cx="9062295" cy="272670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9" y="656168"/>
            <a:ext cx="2868083" cy="1460499"/>
          </a:xfrm>
          <a:prstGeom prst="rect">
            <a:avLst/>
          </a:prstGeom>
          <a:solidFill>
            <a:srgbClr val="69BCE9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857239"/>
            <a:ext cx="2868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2039" y="924867"/>
            <a:ext cx="286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WHY SHOULD YOU SELL THE 21 DAY CHALLENGE?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5786" y="3195561"/>
            <a:ext cx="23251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Substantial Profit Margin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2997709" y="2128721"/>
            <a:ext cx="60959" cy="2021416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49754" y="4460145"/>
            <a:ext cx="176953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Cost-effective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40659" y="4455713"/>
            <a:ext cx="220324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Short Term Commitment</a:t>
            </a:r>
          </a:p>
        </p:txBody>
      </p:sp>
      <p:sp>
        <p:nvSpPr>
          <p:cNvPr id="26" name="Rectangle 25"/>
          <p:cNvSpPr/>
          <p:nvPr/>
        </p:nvSpPr>
        <p:spPr>
          <a:xfrm rot="5400000">
            <a:off x="3002145" y="3414603"/>
            <a:ext cx="60975" cy="1888068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85291" y="4469359"/>
            <a:ext cx="28999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Grow Your Customer Base</a:t>
            </a:r>
          </a:p>
        </p:txBody>
      </p:sp>
      <p:sp>
        <p:nvSpPr>
          <p:cNvPr id="28" name="Rectangle 27"/>
          <p:cNvSpPr/>
          <p:nvPr/>
        </p:nvSpPr>
        <p:spPr>
          <a:xfrm rot="5400000">
            <a:off x="5957142" y="3144765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6785" y="3221431"/>
            <a:ext cx="261450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Easy to Sell &amp; Explain</a:t>
            </a:r>
          </a:p>
        </p:txBody>
      </p:sp>
      <p:sp>
        <p:nvSpPr>
          <p:cNvPr id="30" name="Rectangle 29"/>
          <p:cNvSpPr/>
          <p:nvPr/>
        </p:nvSpPr>
        <p:spPr>
          <a:xfrm rot="5400000">
            <a:off x="8849354" y="3186850"/>
            <a:ext cx="60969" cy="2343573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6004769" y="1923271"/>
            <a:ext cx="60964" cy="2411307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5400000">
            <a:off x="8904038" y="1957135"/>
            <a:ext cx="60969" cy="2343573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72584" y="3221430"/>
            <a:ext cx="261450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404040"/>
                </a:solidFill>
                <a:latin typeface="Gill Sans"/>
                <a:cs typeface="Gill Sans"/>
              </a:rPr>
              <a:t>Boost Your Business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620" y="1583978"/>
            <a:ext cx="1161882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he Challenge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is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easy to sell and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explain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, because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in-depth knowledge of TLS is not required. There are also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support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materials available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to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promote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Challenge and consequently, your business.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Challenge is intended for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everyone, but it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is especially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aimed at a market who prefers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short-term programs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with rapid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results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 This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means you can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boost your business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quickly; resulting in more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sales and new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customers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Since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Challenge is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cost-effective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for your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customers, it enables you to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sell additional products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to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them, which will further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support their goals. 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Lastly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, your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profit margin per kit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is substantial.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And you’ll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have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repeat customers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— getting big results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quickly equals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devoted customers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for life who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believe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in the products. 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5651" y="521253"/>
            <a:ext cx="3779097" cy="1026583"/>
          </a:xfrm>
          <a:prstGeom prst="rect">
            <a:avLst/>
          </a:prstGeom>
          <a:solidFill>
            <a:srgbClr val="69BCE9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4748" y="516967"/>
            <a:ext cx="286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WHY SHOULD YOU SELL THE 21 DAY CHALLENGE?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3347" y="2856205"/>
            <a:ext cx="5207000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88" dirty="0">
                <a:solidFill>
                  <a:schemeClr val="bg1"/>
                </a:solidFill>
                <a:latin typeface="Gill Sans"/>
                <a:cs typeface="Gill Sans"/>
              </a:rPr>
              <a:t>THE TLS 21 DAY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8827" y="3120680"/>
            <a:ext cx="5371520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3" dirty="0">
                <a:solidFill>
                  <a:schemeClr val="bg1"/>
                </a:solidFill>
                <a:latin typeface="Gill Sans SemiBold"/>
                <a:cs typeface="Gill Sans SemiBold"/>
              </a:rPr>
              <a:t>CHALLENGE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3347" y="2831629"/>
            <a:ext cx="5207000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88" dirty="0">
                <a:solidFill>
                  <a:schemeClr val="bg1"/>
                </a:solidFill>
                <a:latin typeface="Gill Sans"/>
                <a:cs typeface="Gill Sans"/>
              </a:rPr>
              <a:t>REAL PEOPLE, REAL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347" y="2996487"/>
            <a:ext cx="5207000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3" dirty="0">
                <a:solidFill>
                  <a:schemeClr val="bg1"/>
                </a:solidFill>
                <a:latin typeface="Gill Sans SemiBold"/>
                <a:cs typeface="Gill Sans SemiBold"/>
              </a:rPr>
              <a:t>STORIES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1" y="1881060"/>
            <a:ext cx="10972800" cy="49769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333" i="1" dirty="0">
                <a:solidFill>
                  <a:schemeClr val="bg2">
                    <a:lumMod val="50000"/>
                  </a:schemeClr>
                </a:solidFill>
                <a:latin typeface="Gill Sans"/>
                <a:cs typeface="Gill Sans"/>
              </a:rPr>
              <a:t>CHECK OUT SOME OF THE </a:t>
            </a:r>
            <a:endParaRPr lang="en-US" sz="5333" i="1" dirty="0" smtClean="0">
              <a:solidFill>
                <a:schemeClr val="bg2">
                  <a:lumMod val="50000"/>
                </a:schemeClr>
              </a:solidFill>
              <a:latin typeface="Gill Sans"/>
              <a:cs typeface="Gill Sans"/>
            </a:endParaRPr>
          </a:p>
          <a:p>
            <a:pPr marL="0" indent="0" algn="ctr">
              <a:buNone/>
            </a:pPr>
            <a:r>
              <a:rPr lang="en-US" sz="5333" i="1" dirty="0" smtClean="0">
                <a:solidFill>
                  <a:schemeClr val="bg2">
                    <a:lumMod val="50000"/>
                  </a:schemeClr>
                </a:solidFill>
                <a:latin typeface="Gill Sans"/>
                <a:cs typeface="Gill Sans"/>
              </a:rPr>
              <a:t>21 </a:t>
            </a:r>
            <a:r>
              <a:rPr lang="en-US" sz="5333" i="1" dirty="0">
                <a:solidFill>
                  <a:schemeClr val="bg2">
                    <a:lumMod val="50000"/>
                  </a:schemeClr>
                </a:solidFill>
                <a:latin typeface="Gill Sans"/>
                <a:cs typeface="Gill Sans"/>
              </a:rPr>
              <a:t>DAY CHALLENGE </a:t>
            </a:r>
            <a:r>
              <a:rPr lang="en-US" sz="5333" i="1" dirty="0" smtClean="0">
                <a:solidFill>
                  <a:schemeClr val="bg2">
                    <a:lumMod val="50000"/>
                  </a:schemeClr>
                </a:solidFill>
                <a:latin typeface="Gill Sans"/>
                <a:cs typeface="Gill Sans"/>
              </a:rPr>
              <a:t>SUCCESS STORIES!*</a:t>
            </a:r>
            <a:endParaRPr lang="en-US" sz="5333" i="1" dirty="0">
              <a:solidFill>
                <a:schemeClr val="bg2">
                  <a:lumMod val="50000"/>
                </a:schemeClr>
              </a:solidFill>
              <a:latin typeface="Gill Sans"/>
              <a:cs typeface="Gill Sans"/>
            </a:endParaRPr>
          </a:p>
          <a:p>
            <a:pPr marL="1828800" lvl="4" indent="0">
              <a:buNone/>
            </a:pPr>
            <a:endParaRPr lang="en-GB" sz="4333" dirty="0" smtClean="0"/>
          </a:p>
          <a:p>
            <a:pPr marL="1371600" lvl="3" indent="0" algn="ctr">
              <a:buNone/>
            </a:pPr>
            <a:endParaRPr lang="en-GB" sz="1200" dirty="0"/>
          </a:p>
          <a:p>
            <a:pPr marL="1371600" lvl="3" indent="0" algn="ctr">
              <a:buNone/>
            </a:pPr>
            <a:endParaRPr lang="en-GB" sz="1200" dirty="0">
              <a:latin typeface="Gill Sans"/>
            </a:endParaRPr>
          </a:p>
          <a:p>
            <a:pPr marL="1371600" lvl="3" indent="0">
              <a:buNone/>
            </a:pPr>
            <a:endParaRPr lang="en-US" sz="1200" dirty="0" smtClean="0">
              <a:latin typeface="Gill Sans"/>
            </a:endParaRPr>
          </a:p>
          <a:p>
            <a:pPr marL="1371600" lvl="3" indent="0">
              <a:buNone/>
            </a:pPr>
            <a:r>
              <a:rPr lang="en-US" sz="1200" dirty="0" smtClean="0">
                <a:latin typeface="Gill Sans"/>
              </a:rPr>
              <a:t>*</a:t>
            </a:r>
            <a:r>
              <a:rPr lang="en-US" sz="1200" dirty="0">
                <a:latin typeface="Gill Sans"/>
              </a:rPr>
              <a:t>Individuals following the TLS Weight Management Solution as part of a healthy diet and exercise </a:t>
            </a:r>
            <a:r>
              <a:rPr lang="en-US" sz="1200" dirty="0" smtClean="0">
                <a:latin typeface="Gill Sans"/>
              </a:rPr>
              <a:t>program can </a:t>
            </a:r>
            <a:r>
              <a:rPr lang="en-US" sz="1200" dirty="0">
                <a:latin typeface="Gill Sans"/>
              </a:rPr>
              <a:t>expect to lose 0.45-0.9kg </a:t>
            </a:r>
            <a:r>
              <a:rPr lang="en-US" sz="1200" dirty="0" smtClean="0">
                <a:latin typeface="Gill Sans"/>
              </a:rPr>
              <a:t>per </a:t>
            </a:r>
            <a:r>
              <a:rPr lang="en-US" sz="1200" dirty="0">
                <a:latin typeface="Gill Sans"/>
              </a:rPr>
              <a:t>week. The persons sharing their stories are UnFranchise</a:t>
            </a:r>
            <a:r>
              <a:rPr lang="en-US" sz="1200" baseline="30000" dirty="0">
                <a:latin typeface="Gill Sans"/>
              </a:rPr>
              <a:t>® </a:t>
            </a:r>
            <a:r>
              <a:rPr lang="en-US" sz="1200" dirty="0">
                <a:latin typeface="Gill Sans"/>
              </a:rPr>
              <a:t>Owners of Market America products. You should consult your physician before beginning this or any other weight-management </a:t>
            </a:r>
            <a:r>
              <a:rPr lang="en-US" sz="1200" dirty="0" smtClean="0">
                <a:latin typeface="Gill Sans"/>
              </a:rPr>
              <a:t>program.</a:t>
            </a:r>
            <a:endParaRPr lang="en-GB" sz="1200" dirty="0">
              <a:latin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916" y="274639"/>
            <a:ext cx="2868083" cy="1460499"/>
          </a:xfrm>
          <a:prstGeom prst="rect">
            <a:avLst/>
          </a:prstGeom>
          <a:solidFill>
            <a:srgbClr val="69BCE9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25814" y="6016110"/>
            <a:ext cx="19255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FIND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YOUR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2" y="5959745"/>
            <a:ext cx="19255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FIND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YOUR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FIT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656169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962" y="3682145"/>
            <a:ext cx="259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SemiBold"/>
                <a:cs typeface="Gill Sans SemiBold"/>
              </a:rPr>
              <a:t>21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917" y="857239"/>
            <a:ext cx="385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GINA  H.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02672" y="1016919"/>
            <a:ext cx="259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TLS 21 DAY CHALLENGE</a:t>
            </a:r>
          </a:p>
        </p:txBody>
      </p:sp>
      <p:sp>
        <p:nvSpPr>
          <p:cNvPr id="6" name="Oval 5"/>
          <p:cNvSpPr/>
          <p:nvPr/>
        </p:nvSpPr>
        <p:spPr>
          <a:xfrm>
            <a:off x="5289932" y="2281438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004" y="2505164"/>
            <a:ext cx="324465" cy="764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23" y="280123"/>
            <a:ext cx="3109507" cy="5528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lum brigh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/>
          <a:stretch/>
        </p:blipFill>
        <p:spPr>
          <a:xfrm>
            <a:off x="1497897" y="1724805"/>
            <a:ext cx="2393241" cy="3876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2" y="5959745"/>
            <a:ext cx="19255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FIND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YOUR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FIT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656169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962" y="3682145"/>
            <a:ext cx="259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SemiBold"/>
                <a:cs typeface="Gill Sans SemiBold"/>
              </a:rPr>
              <a:t>21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917" y="857239"/>
            <a:ext cx="385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HEATHER R.</a:t>
            </a:r>
            <a:endParaRPr lang="en-US" sz="32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6030" y="1033619"/>
            <a:ext cx="259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TLS 21 DAY CHALLENGE</a:t>
            </a:r>
          </a:p>
        </p:txBody>
      </p:sp>
      <p:sp>
        <p:nvSpPr>
          <p:cNvPr id="6" name="Oval 5"/>
          <p:cNvSpPr/>
          <p:nvPr/>
        </p:nvSpPr>
        <p:spPr>
          <a:xfrm>
            <a:off x="5289932" y="2281438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004" y="2505164"/>
            <a:ext cx="324465" cy="76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35128" r="45414" b="17509"/>
          <a:stretch/>
        </p:blipFill>
        <p:spPr>
          <a:xfrm>
            <a:off x="1887184" y="1784005"/>
            <a:ext cx="3009329" cy="3785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8" t="37064" r="7519" b="20307"/>
          <a:stretch/>
        </p:blipFill>
        <p:spPr>
          <a:xfrm>
            <a:off x="7392366" y="280480"/>
            <a:ext cx="3747859" cy="53900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2" y="5959745"/>
            <a:ext cx="19255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FIND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YOUR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FIT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656169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962" y="3682145"/>
            <a:ext cx="259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SemiBold"/>
                <a:cs typeface="Gill Sans SemiBold"/>
              </a:rPr>
              <a:t>21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917" y="857239"/>
            <a:ext cx="385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KATHLEEN C.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02672" y="1102491"/>
            <a:ext cx="259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TLS 21 DAY CHALLENGE</a:t>
            </a:r>
          </a:p>
        </p:txBody>
      </p:sp>
      <p:sp>
        <p:nvSpPr>
          <p:cNvPr id="6" name="Oval 5"/>
          <p:cNvSpPr/>
          <p:nvPr/>
        </p:nvSpPr>
        <p:spPr>
          <a:xfrm>
            <a:off x="5289932" y="2281438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004" y="2505164"/>
            <a:ext cx="324465" cy="764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5" t="50638" r="3761" b="2022"/>
          <a:stretch/>
        </p:blipFill>
        <p:spPr>
          <a:xfrm>
            <a:off x="7377919" y="397828"/>
            <a:ext cx="3429256" cy="5454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50736" r="51236" b="2322"/>
          <a:stretch/>
        </p:blipFill>
        <p:spPr>
          <a:xfrm>
            <a:off x="1867861" y="1736776"/>
            <a:ext cx="2476417" cy="3879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2" y="5959745"/>
            <a:ext cx="19255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FIND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YOUR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FIT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656169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962" y="3682145"/>
            <a:ext cx="259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SemiBold"/>
                <a:cs typeface="Gill Sans SemiBold"/>
              </a:rPr>
              <a:t>21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917" y="857239"/>
            <a:ext cx="385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ANGELA M.</a:t>
            </a:r>
            <a:endParaRPr lang="en-US" sz="32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9542" y="985881"/>
            <a:ext cx="259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TLS 21 DAY CHALLENGE</a:t>
            </a:r>
          </a:p>
        </p:txBody>
      </p:sp>
      <p:sp>
        <p:nvSpPr>
          <p:cNvPr id="6" name="Oval 5"/>
          <p:cNvSpPr/>
          <p:nvPr/>
        </p:nvSpPr>
        <p:spPr>
          <a:xfrm>
            <a:off x="5289932" y="2281438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004" y="2505164"/>
            <a:ext cx="324465" cy="76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36" y="1739294"/>
            <a:ext cx="2948422" cy="3931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r="8882"/>
          <a:stretch/>
        </p:blipFill>
        <p:spPr>
          <a:xfrm>
            <a:off x="7361533" y="354453"/>
            <a:ext cx="3090930" cy="5605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7195" y="2971622"/>
            <a:ext cx="5396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If customers want to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continue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 their weight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management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journeys we recommend that they take our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FREE Weight </a:t>
            </a:r>
            <a:r>
              <a:rPr lang="en-US" sz="2400" i="1" dirty="0" smtClean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Management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Profile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tlsSlim.com.au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This will determine the best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long term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weight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management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solution for them. 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803052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5466" y="803053"/>
            <a:ext cx="2795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ill Sans"/>
              </a:rPr>
              <a:t>WHAT HAPPENS AFTER 21 DAYS?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673" y="301964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4843" y="301964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20" y="857239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7046365" y="2971622"/>
            <a:ext cx="46218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If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they’ve reached their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goal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, ask them to consider becoming a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Certified TLS Coach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. Being a part of the weight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management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industry and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helping others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reach their goals is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great way to </a:t>
            </a:r>
            <a:r>
              <a:rPr lang="en-US" sz="2400" i="1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stay on track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i="1" strike="sngStrike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918" y="656168"/>
            <a:ext cx="4368993" cy="1037165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309" y="688141"/>
            <a:ext cx="4368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  <a:endParaRPr lang="en-US" sz="32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313" y="656168"/>
            <a:ext cx="286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CREATING BUSINESS PARTNERS WITH THE 21 DAY CHALLENGE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800" y="2352408"/>
            <a:ext cx="37547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When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 customer loses weight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through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TLS 21 Day Challenge, they will recommend the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program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to their friends and family. 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2135826" y="676283"/>
            <a:ext cx="45719" cy="3184033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7694" y="2458773"/>
            <a:ext cx="3814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Ask customers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“Have you ever considered helping people lose weight with the TLS 21 Day Challenge and becoming a TLS Coach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?”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8844" y="2458773"/>
            <a:ext cx="327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This is your first step to prospecting a new partner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1744" y="4984814"/>
            <a:ext cx="1010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B0F0"/>
                </a:solidFill>
                <a:latin typeface="Gill Sans"/>
              </a:rPr>
              <a:t>THE TLS </a:t>
            </a:r>
            <a:r>
              <a:rPr lang="en-US" sz="2400" i="1" dirty="0">
                <a:solidFill>
                  <a:srgbClr val="00B0F0"/>
                </a:solidFill>
                <a:latin typeface="Gill Sans"/>
              </a:rPr>
              <a:t>21 </a:t>
            </a:r>
            <a:r>
              <a:rPr lang="en-US" sz="2400" i="1" dirty="0" smtClean="0">
                <a:solidFill>
                  <a:srgbClr val="00B0F0"/>
                </a:solidFill>
                <a:latin typeface="Gill Sans"/>
              </a:rPr>
              <a:t>DAY CHALLENGE IS A GREAT WAY TO BUILD CUSTOMER SHARE AND BUSINESS PARTNERS</a:t>
            </a:r>
            <a:endParaRPr lang="en-US" sz="2400" i="1" dirty="0">
              <a:solidFill>
                <a:srgbClr val="00B0F0"/>
              </a:solidFill>
              <a:latin typeface="Gill Sans"/>
              <a:cs typeface="Gill Sans"/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6199385" y="672485"/>
            <a:ext cx="45719" cy="3184033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5400000">
            <a:off x="10241601" y="672486"/>
            <a:ext cx="45719" cy="3184033"/>
          </a:xfrm>
          <a:prstGeom prst="rect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22482" y="5959745"/>
            <a:ext cx="19255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FIND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YOUR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FIT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626"/>
            <a:ext cx="12191999" cy="45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IWP_LAST P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07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52707" y="2164167"/>
            <a:ext cx="5207000" cy="2695788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2707" y="4106384"/>
            <a:ext cx="5207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Gill Sans Light"/>
                <a:cs typeface="Gill Sans Light"/>
              </a:rPr>
              <a:t>THE HEALTHIEST SOCIAL MEDIA AND</a:t>
            </a:r>
          </a:p>
          <a:p>
            <a:pPr algn="ctr"/>
            <a:r>
              <a:rPr lang="en-US" sz="1867" dirty="0">
                <a:solidFill>
                  <a:schemeClr val="bg1"/>
                </a:solidFill>
                <a:latin typeface="Gill Sans Light"/>
                <a:cs typeface="Gill Sans Light"/>
              </a:rPr>
              <a:t>LIFESTYLE CLUB ON THE PLANET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52707" y="3430781"/>
            <a:ext cx="5207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FFFFFF"/>
                </a:solidFill>
                <a:latin typeface="Gill Sans SemiBold"/>
                <a:cs typeface="Gill Sans SemiBold"/>
              </a:rPr>
              <a:t>#</a:t>
            </a:r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SemiBold"/>
                <a:cs typeface="Gill Sans SemiBold"/>
              </a:rPr>
              <a:t>FIND</a:t>
            </a:r>
            <a:r>
              <a:rPr lang="en-US" sz="2667" dirty="0">
                <a:solidFill>
                  <a:schemeClr val="bg1"/>
                </a:solidFill>
                <a:latin typeface="Gill Sans SemiBold"/>
                <a:cs typeface="Gill Sans SemiBold"/>
              </a:rPr>
              <a:t>YOUR</a:t>
            </a:r>
            <a:r>
              <a:rPr lang="en-US" sz="2667" dirty="0">
                <a:solidFill>
                  <a:srgbClr val="7F7F7F"/>
                </a:solidFill>
                <a:latin typeface="Gill Sans SemiBold"/>
                <a:cs typeface="Gill Sans SemiBold"/>
              </a:rPr>
              <a:t>FIT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31733" y="3403688"/>
            <a:ext cx="38337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31733" y="4008681"/>
            <a:ext cx="38337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92500" y="2567702"/>
            <a:ext cx="52070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smtClean="0">
                <a:solidFill>
                  <a:srgbClr val="FFFFFF"/>
                </a:solidFill>
                <a:latin typeface="Gill Sans SemiBold"/>
                <a:cs typeface="Gill Sans SemiBold"/>
              </a:rPr>
              <a:t>TLS WEIGHT MANAGEMENT SOLUTION</a:t>
            </a:r>
            <a:endParaRPr lang="en-US" sz="2667" dirty="0">
              <a:solidFill>
                <a:srgbClr val="7F7F7F"/>
              </a:solidFill>
              <a:latin typeface="Gill Sans SemiBold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000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803052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6917" y="2278996"/>
            <a:ext cx="94015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2">
                    <a:lumMod val="50000"/>
                  </a:schemeClr>
                </a:solidFill>
                <a:latin typeface="Gill Sans"/>
              </a:rPr>
              <a:t>A SIMPLE, SHORT TERM </a:t>
            </a:r>
            <a:r>
              <a:rPr lang="en-US" sz="4800" i="1" dirty="0" smtClean="0">
                <a:solidFill>
                  <a:schemeClr val="bg2">
                    <a:lumMod val="50000"/>
                  </a:schemeClr>
                </a:solidFill>
                <a:latin typeface="Gill Sans"/>
              </a:rPr>
              <a:t>PROGRAM </a:t>
            </a:r>
            <a:r>
              <a:rPr lang="en-US" sz="4800" i="1" dirty="0">
                <a:solidFill>
                  <a:schemeClr val="bg2">
                    <a:lumMod val="50000"/>
                  </a:schemeClr>
                </a:solidFill>
                <a:latin typeface="Gill Sans"/>
              </a:rPr>
              <a:t>DESIGNED FOR </a:t>
            </a:r>
            <a:r>
              <a:rPr lang="en-US" sz="4800" i="1" dirty="0" smtClean="0">
                <a:solidFill>
                  <a:schemeClr val="bg2">
                    <a:lumMod val="50000"/>
                  </a:schemeClr>
                </a:solidFill>
                <a:latin typeface="Gill Sans"/>
              </a:rPr>
              <a:t>EFFECTIVE </a:t>
            </a:r>
            <a:r>
              <a:rPr lang="en-US" sz="4800" i="1" dirty="0">
                <a:solidFill>
                  <a:schemeClr val="bg2">
                    <a:lumMod val="50000"/>
                  </a:schemeClr>
                </a:solidFill>
                <a:latin typeface="Gill Sans"/>
              </a:rPr>
              <a:t>WEIGHT </a:t>
            </a:r>
            <a:r>
              <a:rPr lang="en-US" sz="4800" i="1" dirty="0" smtClean="0">
                <a:solidFill>
                  <a:schemeClr val="bg2">
                    <a:lumMod val="50000"/>
                  </a:schemeClr>
                </a:solidFill>
                <a:latin typeface="Gill Sans"/>
              </a:rPr>
              <a:t>MANAGEMENT</a:t>
            </a:r>
            <a:endParaRPr lang="en-US" sz="4800" i="1" dirty="0">
              <a:solidFill>
                <a:schemeClr val="bg2">
                  <a:lumMod val="5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20" y="857239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7195" y="3076785"/>
            <a:ext cx="27884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 smtClean="0">
                <a:solidFill>
                  <a:srgbClr val="505A5D"/>
                </a:solidFill>
                <a:latin typeface="Gill Sans"/>
                <a:cs typeface="Gill Sans"/>
              </a:rPr>
              <a:t>TONE </a:t>
            </a:r>
            <a:r>
              <a:rPr lang="en-US" sz="2667" i="1" dirty="0">
                <a:solidFill>
                  <a:srgbClr val="505A5D"/>
                </a:solidFill>
                <a:latin typeface="Gill Sans"/>
                <a:cs typeface="Gill Sans"/>
              </a:rPr>
              <a:t>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803052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5465" y="803053"/>
            <a:ext cx="3264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WHY TAKE THE 21 DAY CHALLENGE?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673" y="301964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6115" y="3076785"/>
            <a:ext cx="3117399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LOSE </a:t>
            </a:r>
            <a:r>
              <a:rPr lang="en-US" sz="2667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2-9 KGS</a:t>
            </a: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  <a:p>
            <a:r>
              <a:rPr lang="en-US" sz="2667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OF </a:t>
            </a:r>
            <a:r>
              <a:rPr lang="en-US" sz="2667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BODY </a:t>
            </a:r>
            <a:r>
              <a:rPr lang="en-US" sz="2667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FAT*</a:t>
            </a:r>
            <a:endParaRPr lang="en-US" sz="48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64594" y="3019643"/>
            <a:ext cx="60959" cy="128825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0259" y="3076786"/>
            <a:ext cx="3841522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 smtClean="0">
                <a:solidFill>
                  <a:srgbClr val="505A5D"/>
                </a:solidFill>
                <a:latin typeface="Gill Sans"/>
                <a:cs typeface="Gill Sans"/>
              </a:rPr>
              <a:t>JUMPSTART A LONG-TERM WEIGHT MANAGEMENT JOURNEY</a:t>
            </a:r>
            <a:endParaRPr lang="en-US" sz="2667" i="1" dirty="0">
              <a:solidFill>
                <a:srgbClr val="505A5D"/>
              </a:solidFill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58737" y="3019643"/>
            <a:ext cx="60959" cy="1198981"/>
          </a:xfrm>
          <a:prstGeom prst="rect">
            <a:avLst/>
          </a:prstGeom>
          <a:solidFill>
            <a:srgbClr val="69BCE9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20" y="857239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79561" y="2030701"/>
            <a:ext cx="7199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2">
                    <a:lumMod val="50000"/>
                  </a:schemeClr>
                </a:solidFill>
                <a:latin typeface="Gill Sans"/>
              </a:rPr>
              <a:t>Take the </a:t>
            </a:r>
            <a:r>
              <a:rPr lang="en-US" sz="3200" i="1" dirty="0" smtClean="0">
                <a:solidFill>
                  <a:srgbClr val="00B0F0"/>
                </a:solidFill>
                <a:latin typeface="Gill Sans"/>
              </a:rPr>
              <a:t>Challenge</a:t>
            </a:r>
            <a:r>
              <a:rPr lang="en-US" sz="3200" i="1" dirty="0" smtClean="0">
                <a:solidFill>
                  <a:schemeClr val="bg2">
                    <a:lumMod val="50000"/>
                  </a:schemeClr>
                </a:solidFill>
                <a:latin typeface="Gill Sans"/>
              </a:rPr>
              <a:t> if you want to…</a:t>
            </a:r>
            <a:endParaRPr lang="en-GB" sz="3200" i="1" dirty="0">
              <a:solidFill>
                <a:schemeClr val="bg2">
                  <a:lumMod val="50000"/>
                </a:schemeClr>
              </a:solidFill>
              <a:latin typeface="Gill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9561" y="5761717"/>
            <a:ext cx="7542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Gill Sans"/>
              </a:rPr>
              <a:t>*</a:t>
            </a:r>
            <a:r>
              <a:rPr lang="en-US" sz="1400" dirty="0">
                <a:latin typeface="Gill Sans"/>
              </a:rPr>
              <a:t>Individuals following the TLS Weight Management Solution as part of a healthy diet and exercise </a:t>
            </a:r>
            <a:r>
              <a:rPr lang="en-US" sz="1400" dirty="0" smtClean="0">
                <a:latin typeface="Gill Sans"/>
              </a:rPr>
              <a:t>program </a:t>
            </a:r>
            <a:r>
              <a:rPr lang="en-US" sz="1400" dirty="0">
                <a:latin typeface="Gill Sans"/>
              </a:rPr>
              <a:t>can expect to lose </a:t>
            </a:r>
            <a:r>
              <a:rPr lang="en-US" sz="1400" dirty="0" smtClean="0">
                <a:latin typeface="Gill Sans"/>
              </a:rPr>
              <a:t>0.45-0.9 kg per </a:t>
            </a:r>
            <a:r>
              <a:rPr lang="en-US" sz="1400" dirty="0">
                <a:latin typeface="Gill Sans"/>
              </a:rPr>
              <a:t>week. </a:t>
            </a:r>
            <a:r>
              <a:rPr lang="en-US" sz="1400" dirty="0" smtClean="0">
                <a:latin typeface="Gill Sans"/>
              </a:rPr>
              <a:t>You </a:t>
            </a:r>
            <a:r>
              <a:rPr lang="en-US" sz="1400" dirty="0">
                <a:latin typeface="Gill Sans"/>
              </a:rPr>
              <a:t>should consult your physician before beginning this or any other weight-management </a:t>
            </a:r>
            <a:r>
              <a:rPr lang="en-US" sz="1400" dirty="0" smtClean="0">
                <a:latin typeface="Gill Sans"/>
              </a:rPr>
              <a:t>program.</a:t>
            </a:r>
            <a:endParaRPr lang="en-GB" sz="14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274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4" y="635318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998" y="820411"/>
            <a:ext cx="3264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ill Sans"/>
              </a:rPr>
              <a:t>WHAT IS THE TLS 21 DAY CHALLENGE?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625891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9" name="Rectangle 8"/>
          <p:cNvSpPr/>
          <p:nvPr/>
        </p:nvSpPr>
        <p:spPr>
          <a:xfrm>
            <a:off x="927279" y="1806221"/>
            <a:ext cx="9440213" cy="417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TLS 21 Day Challenge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is a </a:t>
            </a:r>
            <a:r>
              <a:rPr lang="en-US" sz="2800" dirty="0" smtClean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straightforward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created for shedding excess weight healthily, but quickly.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The Challenge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is broken into two phases: </a:t>
            </a:r>
            <a:r>
              <a:rPr lang="en-US" sz="2800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 is a </a:t>
            </a:r>
            <a:r>
              <a:rPr lang="en-US" sz="2800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cleanse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 - a fresh start for your body that prepares it for the second step, </a:t>
            </a:r>
            <a:r>
              <a:rPr lang="en-US" sz="2800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Phase 2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is the </a:t>
            </a:r>
            <a:r>
              <a:rPr lang="en-US" sz="2800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fat-burning phase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, where fat and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centimeters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are lost. This </a:t>
            </a:r>
            <a:r>
              <a:rPr lang="en-US" sz="2800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short-term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challenges customers to </a:t>
            </a:r>
            <a:r>
              <a:rPr lang="en-US" sz="2800" dirty="0">
                <a:solidFill>
                  <a:srgbClr val="00B0F0"/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start living a healthy life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imes New Roman" panose="02020603050405020304" pitchFamily="18" charset="0"/>
              </a:rPr>
              <a:t>for their own long-term benefit.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310136" y="388994"/>
            <a:ext cx="4133073" cy="932079"/>
          </a:xfrm>
          <a:prstGeom prst="rect">
            <a:avLst/>
          </a:prstGeom>
          <a:solidFill>
            <a:srgbClr val="69BCE9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424" y="316424"/>
            <a:ext cx="4133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8921" y="388994"/>
            <a:ext cx="2602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21 DAY CHALLENGE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OVERVIEW VIDEO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pic>
        <p:nvPicPr>
          <p:cNvPr id="3" name="oocFDId2lH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0022" y="1466212"/>
            <a:ext cx="7542459" cy="42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4" y="635318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998" y="820411"/>
            <a:ext cx="3264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ill Sans"/>
              </a:rPr>
              <a:t>WHY IS DETOXING IMPORTANT?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625891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</a:t>
            </a:r>
            <a:r>
              <a:rPr lang="en-US" sz="32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CHALLENGE: PHASE 1</a:t>
            </a:r>
            <a:endParaRPr lang="en-US" sz="32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52" y="1712536"/>
            <a:ext cx="12101848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Detoxing assists with improving your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metabolism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, curbing your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cravings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and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enhancing your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weight management efforts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It’s important to detox because overeating, consuming unhealthy foods and sugary drinks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burdens your digestive tract and liver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Overtime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this can lead to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poor digestion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and the inadequate absorption of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nutrients. This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causes you to feel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hungry, tired and bloated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— forcing your body to stay in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fat storage mode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 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Your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digestive tract and liver work together, so when one is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stressed or overworked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other is too. One of the consequences of having an overstressed or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toxic liver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is that it becomes so overloaded that it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can’t fully </a:t>
            </a:r>
            <a:r>
              <a:rPr lang="en-US" sz="2400" dirty="0" err="1" smtClean="0">
                <a:solidFill>
                  <a:srgbClr val="00B0F0"/>
                </a:solidFill>
                <a:latin typeface="Gill Sans"/>
              </a:rPr>
              <a:t>metabolise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fat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, which causes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vitamin deficiencies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and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poor digestion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4" y="635318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998" y="618985"/>
            <a:ext cx="326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ill Sans"/>
              </a:rPr>
              <a:t>WHY ARE THESE RIGOROUS WEEKS IMPORTANT?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625891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</a:t>
            </a:r>
            <a:r>
              <a:rPr lang="en-US" sz="32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CHALLENGE: PHASE 2</a:t>
            </a:r>
            <a:endParaRPr lang="en-US" sz="32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304" y="1672483"/>
            <a:ext cx="11874321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In order to achieve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fast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results a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high intensity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Phase is required.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F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ollowing Phase 2 correctly is vital — you can lose up to 4.5 kilograms if you stick to the regimen! During these weeks you’ll note an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emphasis on exercise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 </a:t>
            </a: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With this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strict Phase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you will feel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better,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both physically and emotionally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For overall cardiovascular health,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Fitness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Australia recommends at least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150 minutes of moderate intensity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cardiovascular exercise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or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75 minutes of vigorous cardiovascular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exercise per week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.†</a:t>
            </a: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Consuming enough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fibre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and protein during Phase 2 is also important, because </a:t>
            </a:r>
            <a:r>
              <a:rPr lang="en-US" sz="2400" dirty="0" err="1" smtClean="0">
                <a:solidFill>
                  <a:srgbClr val="00B0F0"/>
                </a:solidFill>
                <a:latin typeface="Gill Sans"/>
              </a:rPr>
              <a:t>fibre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 and protein at every meal makes managing weight simple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!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The TLS Nutrition Shakes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supply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18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grams of </a:t>
            </a:r>
            <a:r>
              <a:rPr lang="en-US" sz="2400" dirty="0" smtClean="0">
                <a:solidFill>
                  <a:srgbClr val="00B0F0"/>
                </a:solidFill>
                <a:latin typeface="Gill Sans"/>
              </a:rPr>
              <a:t>protein and </a:t>
            </a:r>
            <a:r>
              <a:rPr lang="en-US" sz="2400" dirty="0">
                <a:solidFill>
                  <a:srgbClr val="00B0F0"/>
                </a:solidFill>
                <a:latin typeface="Gill Sans"/>
              </a:rPr>
              <a:t>10 grams of </a:t>
            </a:r>
            <a:r>
              <a:rPr lang="en-US" sz="2400" dirty="0" err="1" smtClean="0">
                <a:solidFill>
                  <a:srgbClr val="00B0F0"/>
                </a:solidFill>
                <a:latin typeface="Gill Sans"/>
              </a:rPr>
              <a:t>fibre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to help you achieve your nutritional needs, and support your weight management efforts. </a:t>
            </a:r>
            <a:r>
              <a:rPr lang="en-US" sz="2400" b="1" dirty="0"/>
              <a:t>					          </a:t>
            </a:r>
            <a:endParaRPr lang="en-GB" sz="2400" dirty="0"/>
          </a:p>
          <a:p>
            <a:pPr lvl="6"/>
            <a:endParaRPr lang="en-GB" sz="1400" dirty="0">
              <a:latin typeface="Gill Sans"/>
            </a:endParaRPr>
          </a:p>
          <a:p>
            <a:pPr lvl="4"/>
            <a:r>
              <a:rPr lang="en-AU" sz="1000" dirty="0" smtClean="0">
                <a:latin typeface="Gill Sans"/>
              </a:rPr>
              <a:t>†</a:t>
            </a:r>
          </a:p>
          <a:p>
            <a:pPr lvl="5"/>
            <a:endParaRPr lang="en-AU" sz="1000" dirty="0" smtClean="0">
              <a:latin typeface="Gill Sans"/>
            </a:endParaRPr>
          </a:p>
          <a:p>
            <a:pPr lvl="5"/>
            <a:endParaRPr lang="en-AU" sz="1000" dirty="0">
              <a:latin typeface="Gill Sans"/>
            </a:endParaRPr>
          </a:p>
          <a:p>
            <a:pPr lvl="5"/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†</a:t>
            </a:r>
            <a:r>
              <a:rPr lang="en-AU" sz="1100" dirty="0" smtClean="0">
                <a:latin typeface="Gill Sans"/>
              </a:rPr>
              <a:t>SOURCE: http</a:t>
            </a:r>
            <a:r>
              <a:rPr lang="en-AU" sz="1100" dirty="0">
                <a:latin typeface="Gill Sans"/>
              </a:rPr>
              <a:t>://</a:t>
            </a:r>
            <a:r>
              <a:rPr lang="en-AU" sz="1100" dirty="0" smtClean="0">
                <a:latin typeface="Gill Sans"/>
              </a:rPr>
              <a:t>www.heartfoundation.org.au/SiteCollectionDocuments/physical-activityin-patients-with-cvd-management-algorithm.pdf</a:t>
            </a:r>
          </a:p>
          <a:p>
            <a:pPr lvl="5"/>
            <a:r>
              <a:rPr lang="en-AU" sz="1100" dirty="0" smtClean="0">
                <a:latin typeface="Gill Sans"/>
                <a:hlinkClick r:id="rId2"/>
              </a:rPr>
              <a:t>http</a:t>
            </a:r>
            <a:r>
              <a:rPr lang="en-AU" sz="1100" dirty="0">
                <a:latin typeface="Gill Sans"/>
                <a:hlinkClick r:id="rId2"/>
              </a:rPr>
              <a:t>://</a:t>
            </a:r>
            <a:r>
              <a:rPr lang="en-AU" sz="1100" dirty="0" smtClean="0">
                <a:latin typeface="Gill Sans"/>
                <a:hlinkClick r:id="rId2"/>
              </a:rPr>
              <a:t>www.getmoving.tas.gov.au/data/assetsfile/0003/45048Fitness_Australia_cardiovascular_exercise_prescription_for_healthy_adults1.pdf</a:t>
            </a:r>
            <a:endParaRPr lang="en-AU" sz="1100" dirty="0" smtClean="0">
              <a:latin typeface="Gill Sans"/>
            </a:endParaRPr>
          </a:p>
          <a:p>
            <a:pPr lvl="5"/>
            <a:endParaRPr lang="en-GB" sz="4800" dirty="0" smtClean="0">
              <a:latin typeface="Gill Sans"/>
            </a:endParaRPr>
          </a:p>
          <a:p>
            <a:pPr algn="ctr"/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  <a:p>
            <a:pPr algn="ctr"/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352"/>
            <a:ext cx="2164975" cy="8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3917" y="1934457"/>
            <a:ext cx="11482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Ultimate Aloe Juice:</a:t>
            </a:r>
          </a:p>
          <a:p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This great tasting supplement is a source of over 200 nutrients, enzymes, vitamins and minerals, including 13 of the 17 essential minerals needed for good nutrition</a:t>
            </a:r>
            <a:r>
              <a:rPr lang="en-GB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.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2481" y="5959745"/>
            <a:ext cx="16593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#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TLS</a:t>
            </a:r>
            <a:r>
              <a:rPr lang="en-US" sz="1867" dirty="0">
                <a:solidFill>
                  <a:srgbClr val="404040"/>
                </a:solidFill>
                <a:latin typeface="Gill Sans"/>
                <a:cs typeface="Gill Sans"/>
              </a:rPr>
              <a:t>21</a:t>
            </a:r>
            <a:r>
              <a:rPr lang="en-US" sz="1867" dirty="0">
                <a:solidFill>
                  <a:srgbClr val="69BCE9"/>
                </a:solidFill>
                <a:latin typeface="Gill Sans"/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17" y="803052"/>
            <a:ext cx="4646084" cy="1037165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5465" y="803053"/>
            <a:ext cx="4607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ill Sans"/>
              </a:rPr>
              <a:t>WHY ARE THE RECOMMENDED SUPPLEMENTS BENEFICIAL?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20" y="857239"/>
            <a:ext cx="4646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SemiBold"/>
                <a:cs typeface="Gill Sans SemiBold"/>
              </a:rPr>
              <a:t>TLS 21 DAY </a:t>
            </a:r>
            <a:r>
              <a:rPr lang="en-US" sz="3200" dirty="0" smtClean="0">
                <a:solidFill>
                  <a:schemeClr val="bg1"/>
                </a:solidFill>
                <a:latin typeface="Gill Sans SemiBold"/>
                <a:cs typeface="Gill Sans SemiBold"/>
              </a:rPr>
              <a:t>CHALLENGE: PHASE 1</a:t>
            </a:r>
            <a:endParaRPr lang="en-US" sz="3200" dirty="0">
              <a:solidFill>
                <a:schemeClr val="bg1"/>
              </a:solidFill>
              <a:latin typeface="Gill Sans SemiBold"/>
              <a:cs typeface="Gill Sans Semi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717"/>
            <a:ext cx="2164975" cy="88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85" y="3013656"/>
            <a:ext cx="1683096" cy="50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1413</Words>
  <Application>Microsoft Office PowerPoint</Application>
  <PresentationFormat>Custom</PresentationFormat>
  <Paragraphs>169</Paragraphs>
  <Slides>29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Kaitlin Britz</dc:creator>
  <cp:lastModifiedBy>Kennette Burgess</cp:lastModifiedBy>
  <cp:revision>74</cp:revision>
  <dcterms:created xsi:type="dcterms:W3CDTF">2015-08-18T19:29:11Z</dcterms:created>
  <dcterms:modified xsi:type="dcterms:W3CDTF">2016-10-07T12:59:08Z</dcterms:modified>
</cp:coreProperties>
</file>